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4"/>
  </p:notesMasterIdLst>
  <p:sldIdLst>
    <p:sldId id="349" r:id="rId2"/>
    <p:sldId id="355" r:id="rId3"/>
    <p:sldId id="458" r:id="rId4"/>
    <p:sldId id="460" r:id="rId5"/>
    <p:sldId id="466" r:id="rId6"/>
    <p:sldId id="465" r:id="rId7"/>
    <p:sldId id="459" r:id="rId8"/>
    <p:sldId id="461" r:id="rId9"/>
    <p:sldId id="462" r:id="rId10"/>
    <p:sldId id="463" r:id="rId11"/>
    <p:sldId id="457" r:id="rId12"/>
    <p:sldId id="456" r:id="rId13"/>
    <p:sldId id="452" r:id="rId14"/>
    <p:sldId id="453" r:id="rId15"/>
    <p:sldId id="454" r:id="rId16"/>
    <p:sldId id="455" r:id="rId17"/>
    <p:sldId id="451" r:id="rId18"/>
    <p:sldId id="435" r:id="rId19"/>
    <p:sldId id="438" r:id="rId20"/>
    <p:sldId id="464" r:id="rId21"/>
    <p:sldId id="436" r:id="rId22"/>
    <p:sldId id="437" r:id="rId23"/>
    <p:sldId id="439" r:id="rId24"/>
    <p:sldId id="440" r:id="rId25"/>
    <p:sldId id="441" r:id="rId26"/>
    <p:sldId id="442" r:id="rId27"/>
    <p:sldId id="443" r:id="rId28"/>
    <p:sldId id="444" r:id="rId29"/>
    <p:sldId id="445" r:id="rId30"/>
    <p:sldId id="447" r:id="rId31"/>
    <p:sldId id="448" r:id="rId32"/>
    <p:sldId id="449" r:id="rId33"/>
  </p:sldIdLst>
  <p:sldSz cx="9144000" cy="6858000" type="screen4x3"/>
  <p:notesSz cx="68580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99"/>
    <a:srgbClr val="00FFCC"/>
    <a:srgbClr val="969696"/>
    <a:srgbClr val="DDDDDD"/>
    <a:srgbClr val="000066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-72"/>
      </p:cViewPr>
      <p:guideLst>
        <p:guide orient="horz" pos="290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19201C-D216-445F-AFD5-D66ECFE5E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1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B4FB0-9DC3-4883-9403-B2ECA8A3BC38}" type="slidenum">
              <a:rPr lang="en-US"/>
              <a:pPr/>
              <a:t>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9559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CF4CA-9549-4184-9AC9-63E3F0C6FB0E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68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0DB93-69EB-465A-822A-30E5C5AE21AE}" type="slidenum">
              <a:rPr lang="en-US"/>
              <a:pPr/>
              <a:t>11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047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1BE73-6A54-4397-B102-E7AF3E80B4AF}" type="slidenum">
              <a:rPr lang="en-US"/>
              <a:pPr/>
              <a:t>12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81038"/>
            <a:ext cx="4602163" cy="345122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73563"/>
            <a:ext cx="5032375" cy="4143375"/>
          </a:xfrm>
          <a:noFill/>
          <a:ln/>
        </p:spPr>
        <p:txBody>
          <a:bodyPr lIns="90306" tIns="45153" rIns="90306" bIns="45153"/>
          <a:lstStyle/>
          <a:p>
            <a:r>
              <a:rPr lang="en-US" altLang="en-US" smtClean="0">
                <a:latin typeface="Helvetica" pitchFamily="34" charset="0"/>
              </a:rPr>
              <a:t>With up to 800 possible vulnerabilities, it’s important to focus on those that matter most.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450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B9651-116B-4132-B514-4F2062D26C5E}" type="slidenum">
              <a:rPr lang="en-US"/>
              <a:pPr/>
              <a:t>13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73563"/>
            <a:ext cx="5032375" cy="4143375"/>
          </a:xfrm>
          <a:noFill/>
          <a:ln/>
        </p:spPr>
        <p:txBody>
          <a:bodyPr lIns="90306" tIns="45153" rIns="90306" bIns="45153"/>
          <a:lstStyle/>
          <a:p>
            <a:r>
              <a:rPr lang="en-US" altLang="en-US" smtClean="0">
                <a:latin typeface="Helvetica" pitchFamily="34" charset="0"/>
              </a:rPr>
              <a:t>Default Installs of operating systems and applications</a:t>
            </a:r>
          </a:p>
          <a:p>
            <a:r>
              <a:rPr lang="en-US" altLang="en-US" smtClean="0">
                <a:latin typeface="Helvetica" pitchFamily="34" charset="0"/>
              </a:rPr>
              <a:t>Weak or non-existent passwords</a:t>
            </a:r>
          </a:p>
          <a:p>
            <a:r>
              <a:rPr lang="en-US" altLang="en-US" smtClean="0">
                <a:latin typeface="Helvetica" pitchFamily="34" charset="0"/>
              </a:rPr>
              <a:t>Incomplete or non-existent backups</a:t>
            </a:r>
          </a:p>
          <a:p>
            <a:r>
              <a:rPr lang="en-US" altLang="en-US" smtClean="0">
                <a:latin typeface="Helvetica" pitchFamily="34" charset="0"/>
              </a:rPr>
              <a:t>Large number of open ports</a:t>
            </a:r>
          </a:p>
          <a:p>
            <a:r>
              <a:rPr lang="en-US" altLang="en-US" smtClean="0">
                <a:latin typeface="Helvetica" pitchFamily="34" charset="0"/>
              </a:rPr>
              <a:t>Lack of packet filtering for correct addresses</a:t>
            </a:r>
          </a:p>
          <a:p>
            <a:r>
              <a:rPr lang="en-US" altLang="en-US" smtClean="0">
                <a:latin typeface="Helvetica" pitchFamily="34" charset="0"/>
              </a:rPr>
              <a:t>Incomplete or non-existent logging</a:t>
            </a:r>
          </a:p>
          <a:p>
            <a:r>
              <a:rPr lang="en-US" altLang="en-US" smtClean="0">
                <a:latin typeface="Helvetica" pitchFamily="34" charset="0"/>
              </a:rPr>
              <a:t>Vulnerable CGI programs (common gateway interface; sample programs installed)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48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18312-66D6-4E06-8540-356C058AAC61}" type="slidenum">
              <a:rPr lang="en-US"/>
              <a:pPr/>
              <a:t>14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73563"/>
            <a:ext cx="5032375" cy="4143375"/>
          </a:xfrm>
          <a:noFill/>
          <a:ln/>
        </p:spPr>
        <p:txBody>
          <a:bodyPr lIns="90306" tIns="45153" rIns="90306" bIns="45153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022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1CBD91-9A4C-4E61-A52F-A10415A2E9D5}" type="slidenum">
              <a:rPr lang="en-US"/>
              <a:pPr/>
              <a:t>15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73563"/>
            <a:ext cx="5032375" cy="4143375"/>
          </a:xfrm>
          <a:noFill/>
          <a:ln/>
        </p:spPr>
        <p:txBody>
          <a:bodyPr lIns="90306" tIns="45153" rIns="90306" bIns="45153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3976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33DEC-CF59-480A-A905-C74234BADDA3}" type="slidenum">
              <a:rPr lang="en-US"/>
              <a:pPr/>
              <a:t>16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73563"/>
            <a:ext cx="5032375" cy="4143375"/>
          </a:xfrm>
          <a:noFill/>
          <a:ln/>
        </p:spPr>
        <p:txBody>
          <a:bodyPr lIns="90306" tIns="45153" rIns="90306" bIns="45153"/>
          <a:lstStyle/>
          <a:p>
            <a:r>
              <a:rPr lang="en-US" altLang="en-US" smtClean="0">
                <a:solidFill>
                  <a:srgbClr val="000000"/>
                </a:solidFill>
                <a:latin typeface="Helvetica" pitchFamily="34" charset="0"/>
              </a:rPr>
              <a:t>Use strong passwords. [</a:t>
            </a:r>
            <a:r>
              <a:rPr lang="en-US" altLang="en-US" smtClean="0">
                <a:latin typeface="Helvetica" pitchFamily="34" charset="0"/>
              </a:rPr>
              <a:t>Give different passwords to all accounts. Change passwords on a regular basis. ]</a:t>
            </a:r>
          </a:p>
          <a:p>
            <a:r>
              <a:rPr lang="en-US" altLang="en-US" smtClean="0">
                <a:latin typeface="Helvetica" pitchFamily="34" charset="0"/>
              </a:rPr>
              <a:t>Make regular backups of critical data. [Backups must be made at least once each day. Larger organizations should perform a full backup weekly and incremental backups every day. At least once a month the backup media should be verified. ]</a:t>
            </a:r>
          </a:p>
          <a:p>
            <a:r>
              <a:rPr lang="en-US" altLang="en-US" smtClean="0">
                <a:latin typeface="Helvetica" pitchFamily="34" charset="0"/>
              </a:rPr>
              <a:t>Use virus protection software. [That means three things: have it on your computer in the first place, check regularly for new virus signature updates, and actually scan all the files on your computer periodically.]</a:t>
            </a:r>
          </a:p>
          <a:p>
            <a:r>
              <a:rPr lang="en-US" altLang="en-US" smtClean="0">
                <a:latin typeface="Helvetica" pitchFamily="34" charset="0"/>
              </a:rPr>
              <a:t>Use a firewall as a gatekeeper between your computer and the Internet [Firewalls are essential for those who keep their computers online through DSL and cable modem connections, but they are also valuable for those who still dial in. ]</a:t>
            </a:r>
          </a:p>
          <a:p>
            <a:r>
              <a:rPr lang="en-US" altLang="en-US" smtClean="0">
                <a:latin typeface="Helvetica" pitchFamily="34" charset="0"/>
              </a:rPr>
              <a:t>Do not keep computers online when not in use [Either shut them off or physically disconnect them from Internet connection.]  </a:t>
            </a:r>
            <a:r>
              <a:rPr lang="en-US" altLang="en-US" b="1" smtClean="0">
                <a:latin typeface="Helvetica" pitchFamily="34" charset="0"/>
              </a:rPr>
              <a:t>WHY</a:t>
            </a:r>
            <a:endParaRPr lang="en-US" altLang="en-US" smtClean="0">
              <a:latin typeface="Helvetica" pitchFamily="34" charset="0"/>
            </a:endParaRPr>
          </a:p>
          <a:p>
            <a:r>
              <a:rPr lang="en-US" altLang="en-US" smtClean="0">
                <a:latin typeface="Helvetica" pitchFamily="34" charset="0"/>
              </a:rPr>
              <a:t>Do not open e-mail attachments from strangers [regardless of how enticing the subject line or attachment may be. Be suspicious of unexpected e-mail attachments from people you </a:t>
            </a:r>
            <a:r>
              <a:rPr lang="en-US" altLang="en-US" i="1" smtClean="0">
                <a:latin typeface="Helvetica" pitchFamily="34" charset="0"/>
              </a:rPr>
              <a:t>do</a:t>
            </a:r>
            <a:r>
              <a:rPr lang="en-US" altLang="en-US" smtClean="0">
                <a:latin typeface="Helvetica" pitchFamily="34" charset="0"/>
              </a:rPr>
              <a:t> know because it may have been sent without that person’s knowledge from an infected machine.] </a:t>
            </a:r>
          </a:p>
          <a:p>
            <a:r>
              <a:rPr lang="en-US" altLang="en-US" smtClean="0">
                <a:latin typeface="Helvetica" pitchFamily="34" charset="0"/>
              </a:rPr>
              <a:t>Regularly download security patches from your software vendors.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0725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02C64-DE2B-450C-B1FA-1EEF42910FF3}" type="slidenum">
              <a:rPr lang="en-US"/>
              <a:pPr/>
              <a:t>17</a:t>
            </a:fld>
            <a:endParaRPr lang="en-US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73563"/>
            <a:ext cx="5032375" cy="4143375"/>
          </a:xfrm>
          <a:noFill/>
          <a:ln/>
        </p:spPr>
        <p:txBody>
          <a:bodyPr lIns="90306" tIns="45153" rIns="90306" bIns="45153"/>
          <a:lstStyle/>
          <a:p>
            <a:r>
              <a:rPr lang="en-US" altLang="en-US" smtClean="0">
                <a:latin typeface="Helvetica" pitchFamily="34" charset="0"/>
              </a:rPr>
              <a:t>QUOTE...</a:t>
            </a:r>
          </a:p>
          <a:p>
            <a:r>
              <a:rPr lang="en-US" altLang="en-US" smtClean="0">
                <a:latin typeface="Helvetica" pitchFamily="34" charset="0"/>
              </a:rPr>
              <a:t>But even if you’re not part of the critical infrastructure, and thus a likely target for terrorism, there are still reasons you should care deeply about information security.</a:t>
            </a:r>
          </a:p>
        </p:txBody>
      </p:sp>
    </p:spTree>
    <p:extLst>
      <p:ext uri="{BB962C8B-B14F-4D97-AF65-F5344CB8AC3E}">
        <p14:creationId xmlns:p14="http://schemas.microsoft.com/office/powerpoint/2010/main" val="1915052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8CFA67-F79C-4DC2-8266-C2E3FF9DDEF3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5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B1FC0-914C-4D1D-8D75-97F9289ECA16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E60A7-8CE5-4D34-838A-4806AEE8744A}" type="slidenum">
              <a:rPr lang="en-US"/>
              <a:pPr/>
              <a:t>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6531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56401-9AC0-4AD4-8F6B-32674BD27F1B}" type="slidenum">
              <a:rPr lang="en-US"/>
              <a:pPr/>
              <a:t>20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9615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EF4B0-92FF-40FF-9AF1-B070CCA0174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362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F5437-6632-4B00-BEB5-6206C31D5FC7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0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4CEC3-771F-4CCD-A57D-58B82FA3B543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7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5179AB-EEC2-4383-9EC1-E781B583CAF6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14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C2CF9-5CD0-462A-807E-B73BE04C6E29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487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126C4-3437-4C34-97A7-A84C7F62074E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03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42C74-DDB0-4516-B798-42F0E73B1D3B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32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0FC04-4554-4BB6-B68B-0CC3B94159FE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937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5C032-C7F6-42D5-937C-BCA17F3CA034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9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C551E-5F5B-402A-94F8-5F013D0624E5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00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482FD-76CE-4751-BC02-0B09284EAA02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215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DD279-7E3A-4D50-932F-E2080C33AB08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507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2F19F-1D52-47FB-8121-04D427D4F713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7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486B9-93C8-497E-B7D0-6D97141DC4D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74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7A4DF-D7D7-4C70-8903-77384429B6B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58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2E8E4-E77D-4323-9757-2CB681E249A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6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475BB-1253-42C2-83A0-24C5AC80777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50E71-4843-44F1-A3CD-4458DA8D51DA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7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12948-B4EE-44A6-9CD8-1206924D8FC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0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E5AA11-A6E3-4DAC-9CF1-B317BDA42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D08F-EFCE-410D-92BB-417218CC9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28600"/>
            <a:ext cx="1962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34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4FE9-EE44-4148-B571-8E2FC56FC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42F4-001E-45E2-A968-0EDC379D6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8D183-609D-4390-BE99-D389E8D5A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E6F47-9FBB-4EB7-8524-B4BC1CC72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8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9677-E0A1-40C0-B39A-BD51B72C4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8F26A-5B0F-45B6-BD82-5A8A9603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F8DB-32D3-475E-B922-6C96F8A72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82E40-A057-425F-9792-4293A64FD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D0B9-59E5-4205-A812-9E445875F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2" name="Rectangle 10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UTSA IS 6353 Security Incident Response</a:t>
            </a:r>
          </a:p>
        </p:txBody>
      </p:sp>
      <p:sp>
        <p:nvSpPr>
          <p:cNvPr id="105483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03227487-6F69-4FB2-8495-2ADB0CF3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484" name="Line 103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 b="1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 b="1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rgbClr val="FFFF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rgbClr val="FFFF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rgbClr val="FFFF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rgbClr val="FFFF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s.org/critical-security-control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8001000" cy="6019800"/>
          </a:xfrm>
        </p:spPr>
        <p:txBody>
          <a:bodyPr/>
          <a:lstStyle/>
          <a:p>
            <a:r>
              <a:rPr lang="en-US" sz="8000" b="0" i="1" smtClean="0"/>
              <a:t/>
            </a:r>
            <a:br>
              <a:rPr lang="en-US" sz="8000" b="0" i="1" smtClean="0"/>
            </a:br>
            <a:r>
              <a:rPr lang="en-US" sz="8000" b="0" i="1" smtClean="0"/>
              <a:t/>
            </a:r>
            <a:br>
              <a:rPr lang="en-US" sz="8000" b="0" i="1" smtClean="0"/>
            </a:br>
            <a:r>
              <a:rPr lang="en-US" sz="8000" b="0" i="1" smtClean="0"/>
              <a:t/>
            </a:r>
            <a:br>
              <a:rPr lang="en-US" sz="8000" b="0" i="1" smtClean="0"/>
            </a:br>
            <a:r>
              <a:rPr lang="en-US" sz="8000" b="0" i="1" smtClean="0"/>
              <a:t/>
            </a:r>
            <a:br>
              <a:rPr lang="en-US" sz="8000" b="0" i="1" smtClean="0"/>
            </a:br>
            <a:r>
              <a:rPr lang="en-US" sz="6600" b="0" smtClean="0"/>
              <a:t>Lesson 6</a:t>
            </a:r>
            <a:br>
              <a:rPr lang="en-US" sz="6600" b="0" smtClean="0"/>
            </a:br>
            <a:r>
              <a:rPr lang="en-US" sz="6600" b="0" smtClean="0"/>
              <a:t>Basics</a:t>
            </a:r>
            <a:br>
              <a:rPr lang="en-US" sz="6600" b="0" smtClean="0"/>
            </a:br>
            <a:r>
              <a:rPr lang="en-US" sz="6600" b="0" smtClean="0"/>
              <a:t>of</a:t>
            </a:r>
            <a:br>
              <a:rPr lang="en-US" sz="6600" b="0" smtClean="0"/>
            </a:br>
            <a:r>
              <a:rPr lang="en-US" sz="6600" b="0" smtClean="0"/>
              <a:t>Incident Response</a:t>
            </a:r>
            <a:r>
              <a:rPr lang="en-US" sz="7200" b="0" smtClean="0"/>
              <a:t/>
            </a:r>
            <a:br>
              <a:rPr lang="en-US" sz="7200" b="0" smtClean="0"/>
            </a:b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Rootkits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05800" cy="4114800"/>
          </a:xfrm>
        </p:spPr>
        <p:txBody>
          <a:bodyPr/>
          <a:lstStyle/>
          <a:p>
            <a:r>
              <a:rPr lang="en-US" sz="2800" smtClean="0"/>
              <a:t>Contains:</a:t>
            </a:r>
          </a:p>
          <a:p>
            <a:pPr lvl="1"/>
            <a:r>
              <a:rPr lang="en-US" sz="2400" smtClean="0"/>
              <a:t> Kernel Mode Device Driver:   “</a:t>
            </a:r>
            <a:r>
              <a:rPr lang="en-US" sz="2400" smtClean="0">
                <a:solidFill>
                  <a:schemeClr val="tx1"/>
                </a:solidFill>
              </a:rPr>
              <a:t>_root_.sys</a:t>
            </a:r>
            <a:r>
              <a:rPr lang="en-US" sz="2400" smtClean="0"/>
              <a:t>”</a:t>
            </a:r>
          </a:p>
          <a:p>
            <a:pPr lvl="1"/>
            <a:r>
              <a:rPr lang="en-US" sz="2400" smtClean="0"/>
              <a:t>Launcher program: “</a:t>
            </a:r>
            <a:r>
              <a:rPr lang="en-US" sz="2400" smtClean="0">
                <a:solidFill>
                  <a:schemeClr val="tx1"/>
                </a:solidFill>
              </a:rPr>
              <a:t>deploy.exe</a:t>
            </a:r>
            <a:r>
              <a:rPr lang="en-US" sz="2400" smtClean="0"/>
              <a:t>”</a:t>
            </a:r>
          </a:p>
          <a:p>
            <a:r>
              <a:rPr lang="en-US" sz="2800" smtClean="0"/>
              <a:t>Capabilities:</a:t>
            </a:r>
          </a:p>
          <a:p>
            <a:pPr lvl="1"/>
            <a:r>
              <a:rPr lang="en-US" sz="2400" smtClean="0"/>
              <a:t>Back doors</a:t>
            </a:r>
          </a:p>
          <a:p>
            <a:pPr lvl="1"/>
            <a:r>
              <a:rPr lang="en-US" sz="2400" smtClean="0"/>
              <a:t>Hide files: files with </a:t>
            </a:r>
            <a:r>
              <a:rPr lang="en-US" sz="2400" smtClean="0">
                <a:solidFill>
                  <a:schemeClr val="tx1"/>
                </a:solidFill>
              </a:rPr>
              <a:t>_root_</a:t>
            </a:r>
            <a:r>
              <a:rPr lang="en-US" sz="2400" smtClean="0"/>
              <a:t> will be hidden from “</a:t>
            </a:r>
            <a:r>
              <a:rPr lang="en-US" sz="2400" smtClean="0">
                <a:solidFill>
                  <a:schemeClr val="tx1"/>
                </a:solidFill>
              </a:rPr>
              <a:t>dir</a:t>
            </a:r>
            <a:r>
              <a:rPr lang="en-US" sz="2400" smtClean="0"/>
              <a:t>”</a:t>
            </a:r>
          </a:p>
          <a:p>
            <a:pPr lvl="1"/>
            <a:r>
              <a:rPr lang="en-US" sz="2400" smtClean="0"/>
              <a:t>Hide processes and registry entries</a:t>
            </a:r>
          </a:p>
          <a:p>
            <a:pPr lvl="1"/>
            <a:r>
              <a:rPr lang="en-US" sz="2400" smtClean="0"/>
              <a:t>Keystroke Intercept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149225"/>
            <a:ext cx="8710612" cy="819150"/>
          </a:xfrm>
        </p:spPr>
        <p:txBody>
          <a:bodyPr/>
          <a:lstStyle/>
          <a:p>
            <a:r>
              <a:rPr lang="en-US" altLang="en-US" smtClean="0"/>
              <a:t>Incident Response Overview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0" smtClean="0"/>
              <a:t>Goals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Methodology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Preparation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Detection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Initial Response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Strategy Formulation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Investigation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Monitoring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Recovery</a:t>
            </a:r>
          </a:p>
          <a:p>
            <a:pPr>
              <a:lnSpc>
                <a:spcPct val="90000"/>
              </a:lnSpc>
            </a:pPr>
            <a:r>
              <a:rPr lang="en-US" altLang="en-US" sz="2800" b="0" smtClean="0"/>
              <a:t>Reporting</a:t>
            </a:r>
          </a:p>
          <a:p>
            <a:pPr>
              <a:lnSpc>
                <a:spcPct val="90000"/>
              </a:lnSpc>
            </a:pPr>
            <a:endParaRPr lang="en-US" altLang="en-US" sz="36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SANS in The Fight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5364" name="Text Box 1027"/>
          <p:cNvSpPr txBox="1">
            <a:spLocks noChangeArrowheads="1"/>
          </p:cNvSpPr>
          <p:nvPr/>
        </p:nvSpPr>
        <p:spPr bwMode="auto">
          <a:xfrm>
            <a:off x="762000" y="1718131"/>
            <a:ext cx="7620000" cy="34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sz="3200" dirty="0" smtClean="0">
              <a:solidFill>
                <a:srgbClr val="FFFF00"/>
              </a:solidFill>
              <a:latin typeface="Helvetica" pitchFamily="34" charset="0"/>
              <a:hlinkClick r:id="rId3"/>
            </a:endParaRPr>
          </a:p>
          <a:p>
            <a:pPr algn="ctr"/>
            <a:r>
              <a:rPr lang="en-US" altLang="en-US" sz="3200" dirty="0" smtClean="0">
                <a:solidFill>
                  <a:srgbClr val="FFFF00"/>
                </a:solidFill>
                <a:latin typeface="Helvetica" pitchFamily="34" charset="0"/>
              </a:rPr>
              <a:t>Started as SANS/FBI Top 20 Vulnerabilities</a:t>
            </a:r>
            <a:endParaRPr lang="en-US" altLang="en-US" sz="3200" dirty="0" smtClean="0">
              <a:solidFill>
                <a:srgbClr val="FFFF00"/>
              </a:solidFill>
              <a:latin typeface="Helvetica" pitchFamily="34" charset="0"/>
              <a:hlinkClick r:id="rId3"/>
            </a:endParaRPr>
          </a:p>
          <a:p>
            <a:pPr algn="ctr"/>
            <a:endParaRPr lang="en-US" altLang="en-US" sz="3200" dirty="0">
              <a:solidFill>
                <a:srgbClr val="FFFF00"/>
              </a:solidFill>
              <a:latin typeface="Helvetica" pitchFamily="34" charset="0"/>
              <a:hlinkClick r:id="rId3"/>
            </a:endParaRPr>
          </a:p>
          <a:p>
            <a:pPr algn="ctr"/>
            <a:r>
              <a:rPr lang="en-US" altLang="en-US" sz="3200" dirty="0" smtClean="0">
                <a:solidFill>
                  <a:srgbClr val="FFFF00"/>
                </a:solidFill>
                <a:latin typeface="Helvetica" pitchFamily="34" charset="0"/>
                <a:hlinkClick r:id="rId3"/>
              </a:rPr>
              <a:t>20 Critical  </a:t>
            </a:r>
            <a:endParaRPr lang="en-US" altLang="en-US" sz="3200" dirty="0">
              <a:solidFill>
                <a:srgbClr val="FFFF00"/>
              </a:solidFill>
              <a:latin typeface="Helvetica" pitchFamily="34" charset="0"/>
              <a:hlinkClick r:id="rId3"/>
            </a:endParaRPr>
          </a:p>
          <a:p>
            <a:pPr algn="ctr"/>
            <a:r>
              <a:rPr lang="en-US" altLang="en-US" sz="3200" dirty="0" smtClean="0">
                <a:solidFill>
                  <a:srgbClr val="FFFF00"/>
                </a:solidFill>
                <a:latin typeface="Helvetica" pitchFamily="34" charset="0"/>
                <a:hlinkClick r:id="rId3"/>
              </a:rPr>
              <a:t>Security Controls</a:t>
            </a:r>
            <a:endParaRPr lang="en-US" altLang="en-US" sz="2800" dirty="0">
              <a:solidFill>
                <a:srgbClr val="FFFF00"/>
              </a:solidFill>
              <a:latin typeface="Helvetica" pitchFamily="34" charset="0"/>
            </a:endParaRPr>
          </a:p>
          <a:p>
            <a:pPr algn="ctr"/>
            <a:endParaRPr lang="en-US" altLang="en-US" sz="28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Vulnerabilities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924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1. Default installs of OSs and applications</a:t>
            </a:r>
          </a:p>
          <a:p>
            <a:pPr>
              <a:buFontTx/>
              <a:buNone/>
            </a:pPr>
            <a:r>
              <a:rPr lang="en-US" altLang="en-US" smtClean="0"/>
              <a:t>2. Weak or non-existent passwords</a:t>
            </a:r>
          </a:p>
          <a:p>
            <a:pPr>
              <a:buFontTx/>
              <a:buNone/>
            </a:pPr>
            <a:r>
              <a:rPr lang="en-US" altLang="en-US" smtClean="0"/>
              <a:t>3. Incomplete or non-existent backups</a:t>
            </a:r>
          </a:p>
          <a:p>
            <a:pPr>
              <a:buFontTx/>
              <a:buNone/>
            </a:pPr>
            <a:r>
              <a:rPr lang="en-US" altLang="en-US" smtClean="0"/>
              <a:t>4. Large number of open ports</a:t>
            </a:r>
          </a:p>
          <a:p>
            <a:pPr>
              <a:buFontTx/>
              <a:buNone/>
            </a:pPr>
            <a:r>
              <a:rPr lang="en-US" altLang="en-US" smtClean="0"/>
              <a:t>5. Lack of packet filtering</a:t>
            </a:r>
          </a:p>
          <a:p>
            <a:pPr>
              <a:buFontTx/>
              <a:buNone/>
            </a:pPr>
            <a:r>
              <a:rPr lang="en-US" altLang="en-US" smtClean="0"/>
              <a:t>6. Incomplete or non-existent logging</a:t>
            </a:r>
          </a:p>
          <a:p>
            <a:pPr>
              <a:buFontTx/>
              <a:buNone/>
            </a:pPr>
            <a:r>
              <a:rPr lang="en-US" altLang="en-US" smtClean="0"/>
              <a:t>7. Vulnerable CGI programs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pPr>
              <a:buFontTx/>
              <a:buNone/>
            </a:pPr>
            <a:r>
              <a:rPr lang="en-US" altLang="en-US" sz="1600" smtClean="0"/>
              <a:t>						</a:t>
            </a:r>
            <a:r>
              <a:rPr lang="en-US" altLang="en-US" sz="2000" smtClean="0">
                <a:solidFill>
                  <a:schemeClr val="tx1"/>
                </a:solidFill>
              </a:rPr>
              <a:t>Source: The SANS Institute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Windows Vulnerabilities</a:t>
            </a: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8.   Unicode Vulnerability</a:t>
            </a:r>
          </a:p>
          <a:p>
            <a:pPr>
              <a:buFontTx/>
              <a:buNone/>
            </a:pPr>
            <a:r>
              <a:rPr lang="en-US" altLang="en-US" smtClean="0"/>
              <a:t>9.   ISAPI Extension Buffer Overflows</a:t>
            </a:r>
          </a:p>
          <a:p>
            <a:pPr>
              <a:buFontTx/>
              <a:buNone/>
            </a:pPr>
            <a:r>
              <a:rPr lang="en-US" altLang="en-US" smtClean="0"/>
              <a:t>10. MS Remote Data Services Exploit</a:t>
            </a:r>
          </a:p>
          <a:p>
            <a:pPr>
              <a:buFontTx/>
              <a:buNone/>
            </a:pPr>
            <a:r>
              <a:rPr lang="en-US" altLang="en-US" smtClean="0"/>
              <a:t>11. NETBIOS – Unprotected Windows</a:t>
            </a:r>
          </a:p>
          <a:p>
            <a:pPr>
              <a:buFontTx/>
              <a:buNone/>
            </a:pPr>
            <a:r>
              <a:rPr lang="en-US" altLang="en-US" smtClean="0"/>
              <a:t>      Networking Shares</a:t>
            </a:r>
          </a:p>
          <a:p>
            <a:pPr>
              <a:buFontTx/>
              <a:buNone/>
            </a:pPr>
            <a:r>
              <a:rPr lang="en-US" altLang="en-US" smtClean="0"/>
              <a:t>12. Leakage via Null Session Connections</a:t>
            </a:r>
          </a:p>
          <a:p>
            <a:pPr>
              <a:buFontTx/>
              <a:buNone/>
            </a:pPr>
            <a:r>
              <a:rPr lang="en-US" altLang="en-US" smtClean="0"/>
              <a:t>13. Weak Hashing in SAM (Lan Manager</a:t>
            </a:r>
          </a:p>
          <a:p>
            <a:pPr>
              <a:buFontTx/>
              <a:buNone/>
            </a:pPr>
            <a:r>
              <a:rPr lang="en-US" altLang="en-US" smtClean="0"/>
              <a:t>      Hash)</a:t>
            </a:r>
          </a:p>
          <a:p>
            <a:pPr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						</a:t>
            </a:r>
            <a:r>
              <a:rPr lang="en-US" altLang="en-US" sz="2000" smtClean="0">
                <a:solidFill>
                  <a:schemeClr val="tx1"/>
                </a:solidFill>
              </a:rPr>
              <a:t>Source: The SANS Institute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Unix Vulnerabilities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82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14. Buffer Overflows in Remote </a:t>
            </a:r>
          </a:p>
          <a:p>
            <a:pPr>
              <a:buFontTx/>
              <a:buNone/>
            </a:pPr>
            <a:r>
              <a:rPr lang="en-US" altLang="en-US" smtClean="0"/>
              <a:t>      Procedure Call Services</a:t>
            </a:r>
          </a:p>
          <a:p>
            <a:pPr>
              <a:buFontTx/>
              <a:buNone/>
            </a:pPr>
            <a:r>
              <a:rPr lang="en-US" altLang="en-US" smtClean="0"/>
              <a:t>15. Sendmail Vulnerabilities</a:t>
            </a:r>
          </a:p>
          <a:p>
            <a:pPr>
              <a:buFontTx/>
              <a:buNone/>
            </a:pPr>
            <a:r>
              <a:rPr lang="en-US" altLang="en-US" smtClean="0"/>
              <a:t>16. Bind Weaknesses</a:t>
            </a:r>
          </a:p>
          <a:p>
            <a:pPr>
              <a:buFontTx/>
              <a:buNone/>
            </a:pPr>
            <a:r>
              <a:rPr lang="en-US" altLang="en-US" smtClean="0"/>
              <a:t>17. R Commands</a:t>
            </a:r>
          </a:p>
          <a:p>
            <a:pPr>
              <a:buFontTx/>
              <a:buNone/>
            </a:pPr>
            <a:r>
              <a:rPr lang="en-US" altLang="en-US" smtClean="0"/>
              <a:t>18. LPD – Remote Print Protocol Daemon</a:t>
            </a:r>
          </a:p>
          <a:p>
            <a:pPr>
              <a:buFontTx/>
              <a:buNone/>
            </a:pPr>
            <a:r>
              <a:rPr lang="en-US" altLang="en-US" smtClean="0"/>
              <a:t>19. Sadmind and Mountd</a:t>
            </a:r>
          </a:p>
          <a:p>
            <a:pPr>
              <a:buFontTx/>
              <a:buNone/>
            </a:pPr>
            <a:r>
              <a:rPr lang="en-US" altLang="en-US" smtClean="0"/>
              <a:t>20. Default SNMP Strings</a:t>
            </a:r>
            <a:endParaRPr lang="en-US" altLang="en-US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						</a:t>
            </a:r>
            <a:r>
              <a:rPr lang="en-US" altLang="en-US" sz="2000" smtClean="0">
                <a:solidFill>
                  <a:schemeClr val="tx1"/>
                </a:solidFill>
              </a:rPr>
              <a:t>Source: The SANS Institute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 User Guidelines</a:t>
            </a:r>
          </a:p>
        </p:txBody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r>
              <a:rPr lang="en-US" altLang="en-US" smtClean="0"/>
              <a:t>Use strong passwords (alpha-numeric, over 8 characters)</a:t>
            </a:r>
          </a:p>
          <a:p>
            <a:r>
              <a:rPr lang="en-US" altLang="en-US" smtClean="0"/>
              <a:t>Make regular backups of critical data</a:t>
            </a:r>
          </a:p>
          <a:p>
            <a:r>
              <a:rPr lang="en-US" altLang="en-US" smtClean="0"/>
              <a:t>Use virus protection software</a:t>
            </a:r>
          </a:p>
          <a:p>
            <a:r>
              <a:rPr lang="en-US" altLang="en-US" smtClean="0"/>
              <a:t>Use a firewall as a gatekeeper between your computer and the Internet</a:t>
            </a:r>
          </a:p>
          <a:p>
            <a:r>
              <a:rPr lang="en-US" altLang="en-US" smtClean="0"/>
              <a:t>Do not leave computers online</a:t>
            </a:r>
          </a:p>
          <a:p>
            <a:r>
              <a:rPr lang="en-US" altLang="en-US" smtClean="0"/>
              <a:t>Do not open attachments from strangers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							</a:t>
            </a:r>
            <a:r>
              <a:rPr lang="en-US" altLang="en-US" sz="2000" smtClean="0">
                <a:solidFill>
                  <a:schemeClr val="tx1"/>
                </a:solidFill>
              </a:rPr>
              <a:t>Source: FBI</a:t>
            </a:r>
            <a:endParaRPr lang="en-US" altLang="en-US" sz="2000" b="0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Worst Can Happen</a:t>
            </a:r>
          </a:p>
        </p:txBody>
      </p:sp>
      <p:sp>
        <p:nvSpPr>
          <p:cNvPr id="20484" name="Text Box 1027"/>
          <p:cNvSpPr txBox="1">
            <a:spLocks noChangeArrowheads="1"/>
          </p:cNvSpPr>
          <p:nvPr/>
        </p:nvSpPr>
        <p:spPr bwMode="auto">
          <a:xfrm>
            <a:off x="533400" y="2362200"/>
            <a:ext cx="7924800" cy="3381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FFFF00"/>
                </a:solidFill>
                <a:latin typeface="Helvetica" pitchFamily="34" charset="0"/>
              </a:rPr>
              <a:t>"Don't look at the past and assume that's the future. Look at the enemy's strengths and your vulnerability. You've got to realize that the worst case does sometimes happen."</a:t>
            </a:r>
          </a:p>
          <a:p>
            <a:pPr algn="ctr"/>
            <a:r>
              <a:rPr lang="en-US" altLang="en-US" sz="3200">
                <a:solidFill>
                  <a:srgbClr val="FFFF00"/>
                </a:solidFill>
                <a:latin typeface="Helvetica" pitchFamily="34" charset="0"/>
              </a:rPr>
              <a:t>-Richard Clarke</a:t>
            </a:r>
          </a:p>
          <a:p>
            <a:pPr algn="ctr"/>
            <a:r>
              <a:rPr lang="en-US" altLang="en-US">
                <a:solidFill>
                  <a:srgbClr val="FFFF00"/>
                </a:solidFill>
                <a:latin typeface="Helvetica" pitchFamily="34" charset="0"/>
              </a:rPr>
              <a:t>Special Advisor for Cybersecurity</a:t>
            </a:r>
            <a:endParaRPr lang="en-US" altLang="en-US" sz="3200"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3600" smtClean="0"/>
              <a:t>Goals of Incident Response</a:t>
            </a:r>
            <a:endParaRPr lang="en-US" sz="40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r>
              <a:rPr lang="en-US" smtClean="0"/>
              <a:t>Confirm or dispel incident</a:t>
            </a:r>
          </a:p>
          <a:p>
            <a:r>
              <a:rPr lang="en-US" smtClean="0"/>
              <a:t>Promote accurate info accumulation</a:t>
            </a:r>
          </a:p>
          <a:p>
            <a:r>
              <a:rPr lang="en-US" smtClean="0"/>
              <a:t>Establish controls for evidence</a:t>
            </a:r>
          </a:p>
          <a:p>
            <a:r>
              <a:rPr lang="en-US" smtClean="0"/>
              <a:t>Protects privacy rights</a:t>
            </a:r>
          </a:p>
          <a:p>
            <a:r>
              <a:rPr lang="en-US" smtClean="0"/>
              <a:t>Minimize disruption to operations</a:t>
            </a:r>
          </a:p>
          <a:p>
            <a:r>
              <a:rPr lang="en-US" smtClean="0"/>
              <a:t>Allow for legal/civil recriminations</a:t>
            </a:r>
          </a:p>
          <a:p>
            <a:r>
              <a:rPr lang="en-US" smtClean="0"/>
              <a:t>Provide accurate reports/recommendations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3600" smtClean="0"/>
              <a:t>Incident Response Methodology</a:t>
            </a:r>
            <a:endParaRPr lang="en-US" sz="400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191000" cy="4114800"/>
          </a:xfrm>
        </p:spPr>
        <p:txBody>
          <a:bodyPr/>
          <a:lstStyle/>
          <a:p>
            <a:r>
              <a:rPr lang="en-US" sz="2800" smtClean="0"/>
              <a:t>Pre-incident preparation</a:t>
            </a:r>
          </a:p>
          <a:p>
            <a:r>
              <a:rPr lang="en-US" sz="2800" smtClean="0"/>
              <a:t>Detection</a:t>
            </a:r>
          </a:p>
          <a:p>
            <a:r>
              <a:rPr lang="en-US" sz="2800" smtClean="0"/>
              <a:t>Initial Response</a:t>
            </a:r>
          </a:p>
          <a:p>
            <a:r>
              <a:rPr lang="en-US" sz="2800" smtClean="0"/>
              <a:t>Strategy formulation</a:t>
            </a:r>
          </a:p>
          <a:p>
            <a:r>
              <a:rPr lang="en-US" sz="2800" smtClean="0"/>
              <a:t>Duplication</a:t>
            </a:r>
          </a:p>
          <a:p>
            <a:r>
              <a:rPr lang="en-US" sz="2800" smtClean="0"/>
              <a:t>Investigation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4953000" y="1905000"/>
            <a:ext cx="419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Security measure implementation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Network monitoring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Recovery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Reporting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Follow-up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149225"/>
            <a:ext cx="8710612" cy="819150"/>
          </a:xfrm>
        </p:spPr>
        <p:txBody>
          <a:bodyPr/>
          <a:lstStyle/>
          <a:p>
            <a:r>
              <a:rPr lang="en-US" altLang="en-US" smtClean="0"/>
              <a:t>Overview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6000" b="0" smtClean="0"/>
              <a:t>Hacker Lexicon</a:t>
            </a:r>
          </a:p>
          <a:p>
            <a:pPr>
              <a:lnSpc>
                <a:spcPct val="90000"/>
              </a:lnSpc>
            </a:pPr>
            <a:r>
              <a:rPr lang="en-US" altLang="en-US" sz="6000" b="0" smtClean="0"/>
              <a:t>Incident Response</a:t>
            </a:r>
            <a:endParaRPr lang="en-US" altLang="en-US" sz="7200" b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7 Components of Incident Response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31623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6600FF"/>
                </a:solidFill>
              </a:rPr>
              <a:t>Pre-Incident 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Preparation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524000" y="32004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6600FF"/>
                </a:solidFill>
              </a:rPr>
              <a:t>Detection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of 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Incidents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895600" y="32004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6600FF"/>
                </a:solidFill>
              </a:rPr>
              <a:t>Initial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Response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4191000" y="31623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6600FF"/>
                </a:solidFill>
              </a:rPr>
              <a:t>Formulate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Response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Strategy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5486400" y="31623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6600FF"/>
                </a:solidFill>
              </a:rPr>
              <a:t>Data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Collection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6858000" y="31623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6600FF"/>
                </a:solidFill>
              </a:rPr>
              <a:t>Data</a:t>
            </a:r>
          </a:p>
          <a:p>
            <a:pPr algn="ctr"/>
            <a:r>
              <a:rPr lang="en-US" sz="1600">
                <a:solidFill>
                  <a:srgbClr val="6600FF"/>
                </a:solidFill>
              </a:rPr>
              <a:t>Analysis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8153400" y="31623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6600FF"/>
                </a:solidFill>
              </a:rPr>
              <a:t>Reporting</a:t>
            </a:r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>
            <a:off x="990600" y="3657600"/>
            <a:ext cx="533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2514600" y="3657600"/>
            <a:ext cx="381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>
            <a:off x="7848600" y="3657600"/>
            <a:ext cx="381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5181600" y="3657600"/>
            <a:ext cx="381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3886200" y="3657600"/>
            <a:ext cx="3048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5257800" y="2362200"/>
            <a:ext cx="2743200" cy="2209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5486400" y="2514600"/>
            <a:ext cx="2482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Investigate the Incident</a:t>
            </a:r>
          </a:p>
        </p:txBody>
      </p:sp>
      <p:grpSp>
        <p:nvGrpSpPr>
          <p:cNvPr id="23570" name="Group 17"/>
          <p:cNvGrpSpPr>
            <a:grpSpLocks/>
          </p:cNvGrpSpPr>
          <p:nvPr/>
        </p:nvGrpSpPr>
        <p:grpSpPr bwMode="auto">
          <a:xfrm>
            <a:off x="4800600" y="1981200"/>
            <a:ext cx="1752600" cy="1143000"/>
            <a:chOff x="3024" y="1248"/>
            <a:chExt cx="1104" cy="720"/>
          </a:xfrm>
        </p:grpSpPr>
        <p:sp>
          <p:nvSpPr>
            <p:cNvPr id="23581" name="Line 18"/>
            <p:cNvSpPr>
              <a:spLocks noChangeShapeType="1"/>
            </p:cNvSpPr>
            <p:nvPr/>
          </p:nvSpPr>
          <p:spPr bwMode="auto">
            <a:xfrm flipV="1">
              <a:off x="4128" y="124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19"/>
            <p:cNvSpPr>
              <a:spLocks noChangeShapeType="1"/>
            </p:cNvSpPr>
            <p:nvPr/>
          </p:nvSpPr>
          <p:spPr bwMode="auto">
            <a:xfrm flipH="1">
              <a:off x="3024" y="1248"/>
              <a:ext cx="11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20"/>
            <p:cNvSpPr>
              <a:spLocks noChangeShapeType="1"/>
            </p:cNvSpPr>
            <p:nvPr/>
          </p:nvSpPr>
          <p:spPr bwMode="auto">
            <a:xfrm>
              <a:off x="3024" y="1248"/>
              <a:ext cx="0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1" name="Line 21"/>
          <p:cNvSpPr>
            <a:spLocks noChangeShapeType="1"/>
          </p:cNvSpPr>
          <p:nvPr/>
        </p:nvSpPr>
        <p:spPr bwMode="auto">
          <a:xfrm flipV="1">
            <a:off x="8610600" y="1752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22"/>
          <p:cNvSpPr>
            <a:spLocks noChangeShapeType="1"/>
          </p:cNvSpPr>
          <p:nvPr/>
        </p:nvSpPr>
        <p:spPr bwMode="auto">
          <a:xfrm flipH="1">
            <a:off x="4419600" y="17526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23"/>
          <p:cNvSpPr>
            <a:spLocks noChangeShapeType="1"/>
          </p:cNvSpPr>
          <p:nvPr/>
        </p:nvSpPr>
        <p:spPr bwMode="auto">
          <a:xfrm>
            <a:off x="4419600" y="1752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Line 24"/>
          <p:cNvSpPr>
            <a:spLocks noChangeShapeType="1"/>
          </p:cNvSpPr>
          <p:nvPr/>
        </p:nvSpPr>
        <p:spPr bwMode="auto">
          <a:xfrm>
            <a:off x="2057400" y="41910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5"/>
          <p:cNvSpPr>
            <a:spLocks noChangeShapeType="1"/>
          </p:cNvSpPr>
          <p:nvPr/>
        </p:nvSpPr>
        <p:spPr bwMode="auto">
          <a:xfrm>
            <a:off x="3352800" y="41910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Line 26"/>
          <p:cNvSpPr>
            <a:spLocks noChangeShapeType="1"/>
          </p:cNvSpPr>
          <p:nvPr/>
        </p:nvSpPr>
        <p:spPr bwMode="auto">
          <a:xfrm>
            <a:off x="4648200" y="41910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27"/>
          <p:cNvSpPr>
            <a:spLocks noChangeShapeType="1"/>
          </p:cNvSpPr>
          <p:nvPr/>
        </p:nvSpPr>
        <p:spPr bwMode="auto">
          <a:xfrm>
            <a:off x="6705600" y="45720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Line 28"/>
          <p:cNvSpPr>
            <a:spLocks noChangeShapeType="1"/>
          </p:cNvSpPr>
          <p:nvPr/>
        </p:nvSpPr>
        <p:spPr bwMode="auto">
          <a:xfrm>
            <a:off x="8610600" y="41910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Rectangle 29"/>
          <p:cNvSpPr>
            <a:spLocks noChangeArrowheads="1"/>
          </p:cNvSpPr>
          <p:nvPr/>
        </p:nvSpPr>
        <p:spPr bwMode="auto">
          <a:xfrm>
            <a:off x="762000" y="5181600"/>
            <a:ext cx="8077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3366FF"/>
                </a:solidFill>
              </a:rPr>
              <a:t>Resolution</a:t>
            </a:r>
          </a:p>
          <a:p>
            <a:pPr algn="ctr"/>
            <a:r>
              <a:rPr lang="en-US" sz="2000">
                <a:solidFill>
                  <a:srgbClr val="3366FF"/>
                </a:solidFill>
              </a:rPr>
              <a:t>Recovery</a:t>
            </a:r>
          </a:p>
          <a:p>
            <a:pPr algn="ctr"/>
            <a:r>
              <a:rPr lang="en-US">
                <a:solidFill>
                  <a:srgbClr val="3366FF"/>
                </a:solidFill>
              </a:rPr>
              <a:t>Implement Security Measures</a:t>
            </a:r>
          </a:p>
        </p:txBody>
      </p:sp>
      <p:sp>
        <p:nvSpPr>
          <p:cNvPr id="23580" name="Text Box 30"/>
          <p:cNvSpPr txBox="1">
            <a:spLocks noChangeArrowheads="1"/>
          </p:cNvSpPr>
          <p:nvPr/>
        </p:nvSpPr>
        <p:spPr bwMode="auto">
          <a:xfrm>
            <a:off x="5029200" y="6491288"/>
            <a:ext cx="3886200" cy="379412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Page 15, Fig 2-1, Mandia  2nd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6000" smtClean="0"/>
              <a:t>Detection</a:t>
            </a:r>
            <a:endParaRPr lang="en-US" sz="4000" smtClean="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28600" y="20574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Firewall Logs</a:t>
            </a:r>
            <a:endParaRPr lang="en-US" b="1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04800" y="29718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IDS Logs</a:t>
            </a:r>
            <a:endParaRPr lang="en-US" b="1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04800" y="39624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Suspicious User</a:t>
            </a:r>
            <a:endParaRPr lang="en-US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04800" y="49530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Sys Admin</a:t>
            </a:r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48000" y="1981200"/>
            <a:ext cx="838200" cy="388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D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E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T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E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C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4953000" y="3352800"/>
            <a:ext cx="16002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Notification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Checklist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Completed</a:t>
            </a:r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7239000" y="3276600"/>
            <a:ext cx="16002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Response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Team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Activated</a:t>
            </a:r>
          </a:p>
        </p:txBody>
      </p:sp>
      <p:sp>
        <p:nvSpPr>
          <p:cNvPr id="24587" name="Line 25"/>
          <p:cNvSpPr>
            <a:spLocks noChangeShapeType="1"/>
          </p:cNvSpPr>
          <p:nvPr/>
        </p:nvSpPr>
        <p:spPr bwMode="auto">
          <a:xfrm>
            <a:off x="3886200" y="3886200"/>
            <a:ext cx="1066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26"/>
          <p:cNvSpPr>
            <a:spLocks noChangeShapeType="1"/>
          </p:cNvSpPr>
          <p:nvPr/>
        </p:nvSpPr>
        <p:spPr bwMode="auto">
          <a:xfrm>
            <a:off x="6629400" y="3886200"/>
            <a:ext cx="60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3600" smtClean="0"/>
              <a:t>Initial Critical Details</a:t>
            </a:r>
            <a:endParaRPr lang="en-US" sz="40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r>
              <a:rPr lang="en-US" smtClean="0"/>
              <a:t>Current time and date</a:t>
            </a:r>
          </a:p>
          <a:p>
            <a:r>
              <a:rPr lang="en-US" smtClean="0"/>
              <a:t>Who/what is reporting the incident</a:t>
            </a:r>
          </a:p>
          <a:p>
            <a:r>
              <a:rPr lang="en-US" smtClean="0"/>
              <a:t>Nature of the incident</a:t>
            </a:r>
          </a:p>
          <a:p>
            <a:r>
              <a:rPr lang="en-US" smtClean="0"/>
              <a:t>When the incident occurred</a:t>
            </a:r>
          </a:p>
          <a:p>
            <a:r>
              <a:rPr lang="en-US" smtClean="0"/>
              <a:t>Hardware/software involved</a:t>
            </a:r>
          </a:p>
          <a:p>
            <a:r>
              <a:rPr lang="en-US" smtClean="0"/>
              <a:t>Point of contact for involved personnel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6000" smtClean="0"/>
              <a:t>INITIAL RESPONSE</a:t>
            </a:r>
            <a:endParaRPr lang="en-US" sz="4000" smtClean="0"/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228600" y="2057400"/>
            <a:ext cx="3048000" cy="18288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Details from notification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checklist</a:t>
            </a:r>
            <a:endParaRPr lang="en-US" sz="2000" b="1"/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304800" y="4419600"/>
            <a:ext cx="2895600" cy="1524000"/>
          </a:xfrm>
          <a:prstGeom prst="rightArrow">
            <a:avLst>
              <a:gd name="adj1" fmla="val 50000"/>
              <a:gd name="adj2" fmla="val 4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Prepared 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response team</a:t>
            </a:r>
            <a:endParaRPr lang="en-US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3276600" y="2057400"/>
            <a:ext cx="762000" cy="381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I  R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 E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I  S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T 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I O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A N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L S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   E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4953000" y="3048000"/>
            <a:ext cx="236220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Verified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information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about the incident</a:t>
            </a: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4114800" y="38862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4403725" y="65182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4495800" y="3048000"/>
            <a:ext cx="2590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7648575" y="1828800"/>
            <a:ext cx="14954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FF00"/>
                </a:solidFill>
              </a:rPr>
              <a:t>Success</a:t>
            </a:r>
            <a:endParaRPr lang="en-US"/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7696200" y="5334000"/>
            <a:ext cx="1447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FF00"/>
                </a:solidFill>
              </a:rPr>
              <a:t>Failure</a:t>
            </a:r>
            <a:endParaRPr lang="en-US"/>
          </a:p>
        </p:txBody>
      </p:sp>
      <p:sp>
        <p:nvSpPr>
          <p:cNvPr id="26637" name="AutoShape 17"/>
          <p:cNvSpPr>
            <a:spLocks noChangeArrowheads="1"/>
          </p:cNvSpPr>
          <p:nvPr/>
        </p:nvSpPr>
        <p:spPr bwMode="auto">
          <a:xfrm rot="-5376963">
            <a:off x="6930232" y="2969419"/>
            <a:ext cx="2667000" cy="1754187"/>
          </a:xfrm>
          <a:custGeom>
            <a:avLst/>
            <a:gdLst>
              <a:gd name="T0" fmla="*/ 1333500 w 21600"/>
              <a:gd name="T1" fmla="*/ 0 h 21600"/>
              <a:gd name="T2" fmla="*/ 0 w 21600"/>
              <a:gd name="T3" fmla="*/ 1253025 h 21600"/>
              <a:gd name="T4" fmla="*/ 1333500 w 21600"/>
              <a:gd name="T5" fmla="*/ 1503566 h 21600"/>
              <a:gd name="T6" fmla="*/ 2667000 w 21600"/>
              <a:gd name="T7" fmla="*/ 12530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AutoShape 18"/>
          <p:cNvSpPr>
            <a:spLocks noChangeArrowheads="1"/>
          </p:cNvSpPr>
          <p:nvPr/>
        </p:nvSpPr>
        <p:spPr bwMode="auto">
          <a:xfrm>
            <a:off x="4191000" y="4572000"/>
            <a:ext cx="3733800" cy="2286000"/>
          </a:xfrm>
          <a:prstGeom prst="irregularSeal2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How much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info is enough</a:t>
            </a:r>
            <a:r>
              <a:rPr lang="en-US">
                <a:solidFill>
                  <a:srgbClr val="0000FF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mtClean="0"/>
              <a:t>Response Strategy Formulation</a:t>
            </a:r>
            <a:endParaRPr lang="en-US" sz="4000" smtClean="0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4953000" y="3352800"/>
            <a:ext cx="16002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Formulate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Response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Strategy</a:t>
            </a:r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7239000" y="3276600"/>
            <a:ext cx="16002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Mgt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Approved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Action Plan</a:t>
            </a:r>
          </a:p>
        </p:txBody>
      </p:sp>
      <p:sp>
        <p:nvSpPr>
          <p:cNvPr id="27654" name="Line 11"/>
          <p:cNvSpPr>
            <a:spLocks noChangeShapeType="1"/>
          </p:cNvSpPr>
          <p:nvPr/>
        </p:nvSpPr>
        <p:spPr bwMode="auto">
          <a:xfrm>
            <a:off x="6629400" y="3886200"/>
            <a:ext cx="60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495300" y="1905000"/>
            <a:ext cx="26670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Verified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information about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the incident</a:t>
            </a:r>
          </a:p>
        </p:txBody>
      </p:sp>
      <p:sp>
        <p:nvSpPr>
          <p:cNvPr id="27656" name="Rectangle 13"/>
          <p:cNvSpPr>
            <a:spLocks noChangeArrowheads="1"/>
          </p:cNvSpPr>
          <p:nvPr/>
        </p:nvSpPr>
        <p:spPr bwMode="auto">
          <a:xfrm>
            <a:off x="495300" y="4267200"/>
            <a:ext cx="26670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Response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Posture</a:t>
            </a:r>
          </a:p>
        </p:txBody>
      </p:sp>
      <p:grpSp>
        <p:nvGrpSpPr>
          <p:cNvPr id="27657" name="Group 22"/>
          <p:cNvGrpSpPr>
            <a:grpSpLocks/>
          </p:cNvGrpSpPr>
          <p:nvPr/>
        </p:nvGrpSpPr>
        <p:grpSpPr bwMode="auto">
          <a:xfrm>
            <a:off x="3200400" y="2438400"/>
            <a:ext cx="1752600" cy="2514600"/>
            <a:chOff x="2016" y="1536"/>
            <a:chExt cx="1104" cy="1584"/>
          </a:xfrm>
        </p:grpSpPr>
        <p:sp>
          <p:nvSpPr>
            <p:cNvPr id="27659" name="Line 15"/>
            <p:cNvSpPr>
              <a:spLocks noChangeShapeType="1"/>
            </p:cNvSpPr>
            <p:nvPr/>
          </p:nvSpPr>
          <p:spPr bwMode="auto">
            <a:xfrm>
              <a:off x="2016" y="1536"/>
              <a:ext cx="5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Line 16"/>
            <p:cNvSpPr>
              <a:spLocks noChangeShapeType="1"/>
            </p:cNvSpPr>
            <p:nvPr/>
          </p:nvSpPr>
          <p:spPr bwMode="auto">
            <a:xfrm>
              <a:off x="2016" y="3120"/>
              <a:ext cx="5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17"/>
            <p:cNvSpPr>
              <a:spLocks noChangeShapeType="1"/>
            </p:cNvSpPr>
            <p:nvPr/>
          </p:nvSpPr>
          <p:spPr bwMode="auto">
            <a:xfrm>
              <a:off x="2544" y="1536"/>
              <a:ext cx="0" cy="158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18"/>
            <p:cNvSpPr>
              <a:spLocks noChangeShapeType="1"/>
            </p:cNvSpPr>
            <p:nvPr/>
          </p:nvSpPr>
          <p:spPr bwMode="auto">
            <a:xfrm>
              <a:off x="2544" y="2352"/>
              <a:ext cx="57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8" name="AutoShape 21"/>
          <p:cNvSpPr>
            <a:spLocks noChangeArrowheads="1"/>
          </p:cNvSpPr>
          <p:nvPr/>
        </p:nvSpPr>
        <p:spPr bwMode="auto">
          <a:xfrm>
            <a:off x="3581400" y="4572000"/>
            <a:ext cx="5867400" cy="2286000"/>
          </a:xfrm>
          <a:prstGeom prst="irregularSeal2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Goal: determine most 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appropriate response strategy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91400" cy="809625"/>
          </a:xfrm>
        </p:spPr>
        <p:txBody>
          <a:bodyPr/>
          <a:lstStyle/>
          <a:p>
            <a:r>
              <a:rPr lang="en-US" smtClean="0"/>
              <a:t>Factors for Strategy</a:t>
            </a:r>
            <a:endParaRPr lang="en-US" sz="400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648200"/>
          </a:xfrm>
        </p:spPr>
        <p:txBody>
          <a:bodyPr/>
          <a:lstStyle/>
          <a:p>
            <a:r>
              <a:rPr lang="en-US" smtClean="0"/>
              <a:t>How critical are the impacted systems? </a:t>
            </a:r>
          </a:p>
          <a:p>
            <a:r>
              <a:rPr lang="en-US" smtClean="0"/>
              <a:t>Data sensitivity</a:t>
            </a:r>
          </a:p>
          <a:p>
            <a:r>
              <a:rPr lang="en-US" smtClean="0"/>
              <a:t>Who are the perpetrators?</a:t>
            </a:r>
          </a:p>
          <a:p>
            <a:r>
              <a:rPr lang="en-US" smtClean="0"/>
              <a:t>Does the incident have publicity</a:t>
            </a:r>
          </a:p>
          <a:p>
            <a:r>
              <a:rPr lang="en-US" smtClean="0"/>
              <a:t>Level of access to the hacker</a:t>
            </a:r>
          </a:p>
          <a:p>
            <a:r>
              <a:rPr lang="en-US" smtClean="0"/>
              <a:t>Apparent skill of the attacker</a:t>
            </a:r>
          </a:p>
          <a:p>
            <a:r>
              <a:rPr lang="en-US" smtClean="0"/>
              <a:t>How much downtime can be tolerated</a:t>
            </a:r>
          </a:p>
          <a:p>
            <a:r>
              <a:rPr lang="en-US" smtClean="0"/>
              <a:t>Overall dollar loss involved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91400" cy="809625"/>
          </a:xfrm>
        </p:spPr>
        <p:txBody>
          <a:bodyPr/>
          <a:lstStyle/>
          <a:p>
            <a:r>
              <a:rPr lang="en-US" smtClean="0"/>
              <a:t>Common Incidents</a:t>
            </a:r>
            <a:endParaRPr lang="en-US" sz="400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800600" cy="2971800"/>
          </a:xfrm>
        </p:spPr>
        <p:txBody>
          <a:bodyPr/>
          <a:lstStyle/>
          <a:p>
            <a:r>
              <a:rPr lang="en-US" smtClean="0"/>
              <a:t>Denial of Service Attack</a:t>
            </a:r>
          </a:p>
          <a:p>
            <a:r>
              <a:rPr lang="en-US" smtClean="0"/>
              <a:t>Unauthorized Use</a:t>
            </a:r>
          </a:p>
          <a:p>
            <a:r>
              <a:rPr lang="en-US" smtClean="0"/>
              <a:t>Vandalism</a:t>
            </a:r>
          </a:p>
          <a:p>
            <a:r>
              <a:rPr lang="en-US" smtClean="0"/>
              <a:t>Information Theft</a:t>
            </a:r>
          </a:p>
          <a:p>
            <a:r>
              <a:rPr lang="en-US" smtClean="0"/>
              <a:t>Computer Intrusion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5486400"/>
            <a:ext cx="8486775" cy="579438"/>
            <a:chOff x="240" y="1104"/>
            <a:chExt cx="5346" cy="365"/>
          </a:xfrm>
        </p:grpSpPr>
        <p:sp>
          <p:nvSpPr>
            <p:cNvPr id="29705" name="Text Box 5"/>
            <p:cNvSpPr txBox="1">
              <a:spLocks noChangeArrowheads="1"/>
            </p:cNvSpPr>
            <p:nvPr/>
          </p:nvSpPr>
          <p:spPr bwMode="auto">
            <a:xfrm>
              <a:off x="240" y="1104"/>
              <a:ext cx="5346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 b="1"/>
                <a:t>Type of incident + response          likely outcome</a:t>
              </a:r>
            </a:p>
          </p:txBody>
        </p:sp>
        <p:sp>
          <p:nvSpPr>
            <p:cNvPr id="29706" name="AutoShape 6"/>
            <p:cNvSpPr>
              <a:spLocks noChangeArrowheads="1"/>
            </p:cNvSpPr>
            <p:nvPr/>
          </p:nvSpPr>
          <p:spPr bwMode="auto">
            <a:xfrm>
              <a:off x="3408" y="1152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AutoShape 8"/>
          <p:cNvSpPr>
            <a:spLocks/>
          </p:cNvSpPr>
          <p:nvPr/>
        </p:nvSpPr>
        <p:spPr bwMode="auto">
          <a:xfrm>
            <a:off x="4724400" y="1600200"/>
            <a:ext cx="685800" cy="2819400"/>
          </a:xfrm>
          <a:prstGeom prst="rightBrace">
            <a:avLst>
              <a:gd name="adj1" fmla="val 3425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5627688" y="2514600"/>
            <a:ext cx="35163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Management Support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6096000" y="3124200"/>
            <a:ext cx="2497138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network downtime</a:t>
            </a:r>
          </a:p>
          <a:p>
            <a:r>
              <a:rPr lang="en-US">
                <a:solidFill>
                  <a:srgbClr val="FFFF00"/>
                </a:solidFill>
              </a:rPr>
              <a:t>user downtime</a:t>
            </a:r>
          </a:p>
          <a:p>
            <a:r>
              <a:rPr lang="en-US">
                <a:solidFill>
                  <a:srgbClr val="FFFF00"/>
                </a:solidFill>
              </a:rPr>
              <a:t>legal liability</a:t>
            </a:r>
          </a:p>
          <a:p>
            <a:r>
              <a:rPr lang="en-US">
                <a:solidFill>
                  <a:srgbClr val="FFFF00"/>
                </a:solidFill>
              </a:rPr>
              <a:t>publcity</a:t>
            </a:r>
          </a:p>
          <a:p>
            <a:r>
              <a:rPr lang="en-US">
                <a:solidFill>
                  <a:srgbClr val="FFFF00"/>
                </a:solidFill>
              </a:rPr>
              <a:t>theft of intellectual</a:t>
            </a:r>
          </a:p>
          <a:p>
            <a:r>
              <a:rPr lang="en-US">
                <a:solidFill>
                  <a:srgbClr val="FFFF00"/>
                </a:solidFill>
              </a:rPr>
              <a:t> property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6000" smtClean="0"/>
              <a:t>Investigation Stage</a:t>
            </a:r>
            <a:endParaRPr lang="en-US" sz="4000" smtClean="0"/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609600" y="22098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Live System</a:t>
            </a:r>
            <a:endParaRPr lang="en-US" b="1"/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609600" y="31242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Network Logs</a:t>
            </a:r>
            <a:endParaRPr lang="en-US" b="1"/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609600" y="40386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Forensic Duplicate</a:t>
            </a:r>
            <a:endParaRPr lang="en-US"/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3429000" y="2514600"/>
            <a:ext cx="1828800" cy="2057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Investigation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7010400" y="3276600"/>
            <a:ext cx="18288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Investigative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Report</a:t>
            </a:r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5334000" y="3810000"/>
            <a:ext cx="1600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4800" smtClean="0"/>
              <a:t>Security Measure Implementation Stage</a:t>
            </a:r>
            <a:endParaRPr lang="en-US" sz="4000" smtClean="0"/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685800" y="16764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Verified Info</a:t>
            </a:r>
            <a:endParaRPr lang="en-US" b="1"/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685800" y="25908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Network Logs</a:t>
            </a:r>
            <a:endParaRPr lang="en-US" b="1"/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685800" y="3505200"/>
            <a:ext cx="2667000" cy="7620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Response Posture</a:t>
            </a:r>
            <a:endParaRPr lang="en-US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3505200" y="1981200"/>
            <a:ext cx="1828800" cy="2057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Implementing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Security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Remedies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6172200" y="2514600"/>
            <a:ext cx="18288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Monitor</a:t>
            </a: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5334000" y="30480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5867400" y="4267200"/>
            <a:ext cx="24384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Isolate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and Contain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7086600" y="3581400"/>
            <a:ext cx="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533400" y="4648200"/>
            <a:ext cx="4572000" cy="2209800"/>
          </a:xfrm>
          <a:prstGeom prst="irregularSeal1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Prevent Same Exposure!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5486400" y="5562600"/>
            <a:ext cx="3417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Fishbowling the attacker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90625"/>
          </a:xfrm>
        </p:spPr>
        <p:txBody>
          <a:bodyPr/>
          <a:lstStyle/>
          <a:p>
            <a:r>
              <a:rPr lang="en-US" sz="4800" smtClean="0"/>
              <a:t>Recovery/Reporting Process</a:t>
            </a:r>
            <a:endParaRPr lang="en-US" sz="4000" smtClean="0"/>
          </a:p>
        </p:txBody>
      </p:sp>
      <p:sp>
        <p:nvSpPr>
          <p:cNvPr id="32772" name="AutoShape 3"/>
          <p:cNvSpPr>
            <a:spLocks noChangeArrowheads="1"/>
          </p:cNvSpPr>
          <p:nvPr/>
        </p:nvSpPr>
        <p:spPr bwMode="auto">
          <a:xfrm>
            <a:off x="457200" y="2362200"/>
            <a:ext cx="3200400" cy="762000"/>
          </a:xfrm>
          <a:prstGeom prst="rightArrow">
            <a:avLst>
              <a:gd name="adj1" fmla="val 50000"/>
              <a:gd name="adj2" fmla="val 10500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Conclusions</a:t>
            </a:r>
            <a:endParaRPr lang="en-US" b="1"/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228600" y="4495800"/>
            <a:ext cx="3429000" cy="9144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  Successful containment</a:t>
            </a:r>
            <a:endParaRPr lang="en-US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3733800" y="2286000"/>
            <a:ext cx="1981200" cy="2895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Recovery</a:t>
            </a:r>
          </a:p>
          <a:p>
            <a:pPr algn="ctr"/>
            <a:endParaRPr lang="en-US" b="1">
              <a:solidFill>
                <a:srgbClr val="0000FF"/>
              </a:solidFill>
            </a:endParaRPr>
          </a:p>
          <a:p>
            <a:pPr algn="ctr"/>
            <a:r>
              <a:rPr lang="en-US" b="1">
                <a:solidFill>
                  <a:srgbClr val="0000FF"/>
                </a:solidFill>
              </a:rPr>
              <a:t>backups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hardening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user education</a:t>
            </a:r>
          </a:p>
          <a:p>
            <a:pPr algn="ctr"/>
            <a:r>
              <a:rPr lang="en-US" b="1">
                <a:solidFill>
                  <a:srgbClr val="0000FF"/>
                </a:solidFill>
              </a:rPr>
              <a:t>COOP</a:t>
            </a:r>
          </a:p>
          <a:p>
            <a:pPr algn="ctr"/>
            <a:endParaRPr lang="en-US" b="1">
              <a:solidFill>
                <a:srgbClr val="0000FF"/>
              </a:solidFill>
            </a:endParaRPr>
          </a:p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6705600" y="3048000"/>
            <a:ext cx="16002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Report</a:t>
            </a:r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>
            <a:off x="5791200" y="3657600"/>
            <a:ext cx="914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13"/>
          <p:cNvSpPr txBox="1">
            <a:spLocks noChangeArrowheads="1"/>
          </p:cNvSpPr>
          <p:nvPr/>
        </p:nvSpPr>
        <p:spPr bwMode="auto">
          <a:xfrm>
            <a:off x="6248400" y="4343400"/>
            <a:ext cx="2589213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Support Criminal </a:t>
            </a:r>
          </a:p>
          <a:p>
            <a:r>
              <a:rPr lang="en-US" b="1">
                <a:solidFill>
                  <a:srgbClr val="FFFF00"/>
                </a:solidFill>
              </a:rPr>
              <a:t>    Actions</a:t>
            </a:r>
          </a:p>
          <a:p>
            <a:r>
              <a:rPr lang="en-US" b="1">
                <a:solidFill>
                  <a:srgbClr val="FFFF00"/>
                </a:solidFill>
              </a:rPr>
              <a:t>Lessons Learned</a:t>
            </a:r>
          </a:p>
          <a:p>
            <a:r>
              <a:rPr lang="en-US" b="1">
                <a:solidFill>
                  <a:srgbClr val="FFFF00"/>
                </a:solidFill>
              </a:rPr>
              <a:t>Prevent Repeats</a:t>
            </a:r>
          </a:p>
          <a:p>
            <a:endParaRPr 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Hacker Lexicon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Rootkit - a collection of tools an intruder loads onto a compromised computer</a:t>
            </a:r>
          </a:p>
          <a:p>
            <a:r>
              <a:rPr lang="en-US" smtClean="0"/>
              <a:t>Usually Consists of:</a:t>
            </a:r>
          </a:p>
          <a:p>
            <a:pPr lvl="1"/>
            <a:r>
              <a:rPr lang="en-US" smtClean="0"/>
              <a:t>trojanized utilities</a:t>
            </a:r>
          </a:p>
          <a:p>
            <a:pPr lvl="1"/>
            <a:r>
              <a:rPr lang="en-US" smtClean="0"/>
              <a:t>network sniffers</a:t>
            </a:r>
          </a:p>
          <a:p>
            <a:pPr lvl="1"/>
            <a:r>
              <a:rPr lang="en-US" smtClean="0"/>
              <a:t>log-cleaning scripts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Will You Do?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sz="2800" smtClean="0"/>
              <a:t>We Need a Initial Response that:</a:t>
            </a:r>
          </a:p>
          <a:p>
            <a:pPr lvl="1"/>
            <a:r>
              <a:rPr lang="en-US" sz="2400" smtClean="0"/>
              <a:t>Supports the Goals of Computer Security</a:t>
            </a:r>
          </a:p>
          <a:p>
            <a:pPr lvl="1"/>
            <a:r>
              <a:rPr lang="en-US" sz="2400" smtClean="0"/>
              <a:t>Supports the Business Practices</a:t>
            </a:r>
          </a:p>
          <a:p>
            <a:pPr lvl="1"/>
            <a:r>
              <a:rPr lang="en-US" sz="2400" smtClean="0"/>
              <a:t>Supports Administrative and Legal Policy</a:t>
            </a:r>
          </a:p>
          <a:p>
            <a:pPr lvl="1"/>
            <a:r>
              <a:rPr lang="en-US" sz="2400" smtClean="0"/>
              <a:t>Is Forensically Sound</a:t>
            </a:r>
          </a:p>
          <a:p>
            <a:pPr lvl="1"/>
            <a:r>
              <a:rPr lang="en-US" sz="2400" smtClean="0"/>
              <a:t>Is Simple and Efficient (KISS)</a:t>
            </a:r>
          </a:p>
          <a:p>
            <a:pPr lvl="1"/>
            <a:r>
              <a:rPr lang="en-US" sz="2400" smtClean="0"/>
              <a:t>Provides an Accurate Snapshot for Decision Makers</a:t>
            </a:r>
          </a:p>
          <a:p>
            <a:pPr lvl="1"/>
            <a:r>
              <a:rPr lang="en-US" sz="2400" smtClean="0"/>
              <a:t>Supports Civil, Administrative, or Criminal Action.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Mistakes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Failure to Document Findings Appropriately.</a:t>
            </a:r>
          </a:p>
          <a:p>
            <a:pPr>
              <a:lnSpc>
                <a:spcPct val="90000"/>
              </a:lnSpc>
            </a:pPr>
            <a:r>
              <a:rPr lang="en-US" smtClean="0"/>
              <a:t>Failure to Notify or Provide Accurate Information to Decision Makers.</a:t>
            </a:r>
          </a:p>
          <a:p>
            <a:pPr>
              <a:lnSpc>
                <a:spcPct val="90000"/>
              </a:lnSpc>
            </a:pPr>
            <a:r>
              <a:rPr lang="en-US" smtClean="0"/>
              <a:t>Failure to Record and Control Access to Digital Evidence.</a:t>
            </a:r>
          </a:p>
          <a:p>
            <a:pPr>
              <a:lnSpc>
                <a:spcPct val="90000"/>
              </a:lnSpc>
            </a:pPr>
            <a:r>
              <a:rPr lang="en-US" smtClean="0"/>
              <a:t>Wait Too Long Before Reporting.</a:t>
            </a:r>
          </a:p>
          <a:p>
            <a:pPr>
              <a:lnSpc>
                <a:spcPct val="90000"/>
              </a:lnSpc>
            </a:pPr>
            <a:r>
              <a:rPr lang="en-US" smtClean="0"/>
              <a:t>Underestimating the Scope of Evidence that may be found.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Mistakes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r>
              <a:rPr lang="en-US" smtClean="0"/>
              <a:t>Technical Blunders:</a:t>
            </a:r>
          </a:p>
          <a:p>
            <a:pPr lvl="1"/>
            <a:r>
              <a:rPr lang="en-US" smtClean="0"/>
              <a:t>Altering Time/Date Stamps on Evidence Systems</a:t>
            </a:r>
          </a:p>
          <a:p>
            <a:pPr lvl="1"/>
            <a:r>
              <a:rPr lang="en-US" smtClean="0"/>
              <a:t>“Killing” Rogue Processes</a:t>
            </a:r>
          </a:p>
          <a:p>
            <a:pPr lvl="1"/>
            <a:r>
              <a:rPr lang="en-US" smtClean="0"/>
              <a:t>Patching the System</a:t>
            </a:r>
          </a:p>
          <a:p>
            <a:pPr lvl="1"/>
            <a:r>
              <a:rPr lang="en-US" smtClean="0"/>
              <a:t>Not Recording the Steps Taken on the System</a:t>
            </a:r>
          </a:p>
          <a:p>
            <a:pPr lvl="1"/>
            <a:r>
              <a:rPr lang="en-US" smtClean="0"/>
              <a:t>Not Acting Passively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Kits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Three primary types:</a:t>
            </a:r>
          </a:p>
          <a:p>
            <a:pPr lvl="1"/>
            <a:r>
              <a:rPr lang="en-US" smtClean="0"/>
              <a:t>traditional</a:t>
            </a:r>
          </a:p>
          <a:p>
            <a:pPr lvl="1"/>
            <a:r>
              <a:rPr lang="en-US" smtClean="0"/>
              <a:t>loadable kernel modules (LKMs) for Unix/Linux</a:t>
            </a:r>
          </a:p>
          <a:p>
            <a:pPr lvl="1"/>
            <a:r>
              <a:rPr lang="en-US" smtClean="0"/>
              <a:t>kernel -level rootkit for Windows</a:t>
            </a:r>
          </a:p>
          <a:p>
            <a:r>
              <a:rPr lang="en-US" smtClean="0"/>
              <a:t>Hundreds of Root-kits in existence</a:t>
            </a:r>
          </a:p>
          <a:p>
            <a:pPr lvl="1"/>
            <a:r>
              <a:rPr lang="en-US" smtClean="0"/>
              <a:t>Hackers sites contain “click and choose smorgasbord”  (KNOW THY ENEMY)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Rootkit History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mtClean="0"/>
              <a:t>1989:  First log cleaners on hacked systems</a:t>
            </a:r>
          </a:p>
          <a:p>
            <a:r>
              <a:rPr lang="en-US" smtClean="0"/>
              <a:t>1994:  Early SunOS rootkits detected</a:t>
            </a:r>
          </a:p>
          <a:p>
            <a:r>
              <a:rPr lang="en-US" smtClean="0"/>
              <a:t>1996:  First Linux Rootkits seen publicly</a:t>
            </a:r>
          </a:p>
          <a:p>
            <a:r>
              <a:rPr lang="en-US" smtClean="0"/>
              <a:t>1997:  LKMs proposed in “Phrack”</a:t>
            </a:r>
          </a:p>
          <a:p>
            <a:r>
              <a:rPr lang="en-US" smtClean="0"/>
              <a:t>1998:  non-LKM patching proposed by  S. Cesare</a:t>
            </a:r>
          </a:p>
          <a:p>
            <a:r>
              <a:rPr lang="en-US" smtClean="0"/>
              <a:t>1999:  Adore rootkit released by TESO</a:t>
            </a:r>
          </a:p>
          <a:p>
            <a:r>
              <a:rPr lang="en-US" smtClean="0"/>
              <a:t>2000: T0rnkit V8 libproc Trojan released</a:t>
            </a:r>
          </a:p>
          <a:p>
            <a:r>
              <a:rPr lang="en-US" smtClean="0"/>
              <a:t>2001: KIS trojan and SucKit released</a:t>
            </a:r>
          </a:p>
          <a:p>
            <a:r>
              <a:rPr lang="en-US" smtClean="0"/>
              <a:t>2002: Sniffer backdoors start to show 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RootKit Functionality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smtClean="0"/>
              <a:t>Maintain Access</a:t>
            </a:r>
          </a:p>
          <a:p>
            <a:r>
              <a:rPr lang="en-US" sz="5400" smtClean="0"/>
              <a:t>Attack other Systems</a:t>
            </a:r>
          </a:p>
          <a:p>
            <a:r>
              <a:rPr lang="en-US" sz="5400" smtClean="0"/>
              <a:t>Destroy Evidence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Rootkit Tools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Backdoors - programs that listen on TCP/UDP ports that allow intruder stealthy access</a:t>
            </a:r>
          </a:p>
          <a:p>
            <a:r>
              <a:rPr lang="en-US" sz="2800" smtClean="0"/>
              <a:t>Log wipers - utility which erases log files to hide signs of intruders presence</a:t>
            </a:r>
          </a:p>
          <a:p>
            <a:r>
              <a:rPr lang="en-US" sz="2800" smtClean="0"/>
              <a:t>Packet sniffers - software designed to monitor network traffic to capture packets of interest</a:t>
            </a:r>
          </a:p>
          <a:p>
            <a:r>
              <a:rPr lang="en-US" sz="2800" smtClean="0"/>
              <a:t>Internet Relay Chat (IRC) utilities for comms</a:t>
            </a:r>
          </a:p>
          <a:p>
            <a:r>
              <a:rPr lang="en-US" sz="2800" smtClean="0"/>
              <a:t>DDOS agents - S/W that sends UDP/ICMP floods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LKM Rootkits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05800" cy="4114800"/>
          </a:xfrm>
        </p:spPr>
        <p:txBody>
          <a:bodyPr/>
          <a:lstStyle/>
          <a:p>
            <a:r>
              <a:rPr lang="en-US" sz="2800" smtClean="0"/>
              <a:t>Most rootkits used against Unix/Linux systems are Loadable Kernel Modules (LKMs)</a:t>
            </a:r>
          </a:p>
          <a:p>
            <a:r>
              <a:rPr lang="en-US" sz="2800" smtClean="0"/>
              <a:t>Kernel is transparently modified:</a:t>
            </a:r>
          </a:p>
          <a:p>
            <a:pPr lvl="1"/>
            <a:r>
              <a:rPr lang="en-US" sz="2400" smtClean="0"/>
              <a:t>Execute Redirection: remaps system utility calls</a:t>
            </a:r>
          </a:p>
          <a:p>
            <a:pPr lvl="1"/>
            <a:r>
              <a:rPr lang="en-US" sz="2400" smtClean="0"/>
              <a:t>Remote execution: commands transmitted via the net</a:t>
            </a:r>
          </a:p>
          <a:p>
            <a:pPr lvl="1"/>
            <a:r>
              <a:rPr lang="en-US" sz="2400" smtClean="0"/>
              <a:t>Promiscuous mode hiding: hides sniffers</a:t>
            </a:r>
          </a:p>
          <a:p>
            <a:pPr lvl="1"/>
            <a:r>
              <a:rPr lang="en-US" sz="2400" smtClean="0"/>
              <a:t>Task hacking: changing the user id (UID), effective user id (EUID), and file system user id (FSUID) of any process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UTSA IS 6353 Security Incident Response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LKM Rootkits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05800" cy="4114800"/>
          </a:xfrm>
        </p:spPr>
        <p:txBody>
          <a:bodyPr/>
          <a:lstStyle/>
          <a:p>
            <a:r>
              <a:rPr lang="en-US" sz="2800" smtClean="0"/>
              <a:t>Kernel is transparently modified (contd):</a:t>
            </a:r>
          </a:p>
          <a:p>
            <a:pPr lvl="1"/>
            <a:r>
              <a:rPr lang="en-US" sz="2400" smtClean="0"/>
              <a:t>Real-time process hiding -sending the following: </a:t>
            </a:r>
          </a:p>
          <a:p>
            <a:pPr lvl="1">
              <a:buFontTx/>
              <a:buNone/>
            </a:pPr>
            <a:r>
              <a:rPr lang="en-US" sz="2400" smtClean="0"/>
              <a:t>   </a:t>
            </a:r>
            <a:r>
              <a:rPr lang="en-US" sz="2400" smtClean="0">
                <a:solidFill>
                  <a:schemeClr val="tx1"/>
                </a:solidFill>
              </a:rPr>
              <a:t>“kill -31 process id”</a:t>
            </a:r>
            <a:r>
              <a:rPr lang="en-US" sz="2400" smtClean="0"/>
              <a:t> allows kernel to suppress all info about the given process</a:t>
            </a:r>
          </a:p>
          <a:p>
            <a:pPr lvl="1"/>
            <a:r>
              <a:rPr lang="en-US" sz="2400" smtClean="0"/>
              <a:t>Kernel Module Hiding: LKMs can actually mask their own presence (stealthy LKMs)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Files\MSOffice\Templates\Presentation Designs\FIREBALL.POT</Template>
  <TotalTime>4664</TotalTime>
  <Words>1619</Words>
  <Application>Microsoft Office PowerPoint</Application>
  <PresentationFormat>On-screen Show (4:3)</PresentationFormat>
  <Paragraphs>373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Helvetica</vt:lpstr>
      <vt:lpstr>Times New Roman</vt:lpstr>
      <vt:lpstr>Fireball</vt:lpstr>
      <vt:lpstr>    Lesson 6 Basics of Incident Response </vt:lpstr>
      <vt:lpstr>Overview</vt:lpstr>
      <vt:lpstr>Hacker Lexicon</vt:lpstr>
      <vt:lpstr>Root Kits</vt:lpstr>
      <vt:lpstr>Rootkit History</vt:lpstr>
      <vt:lpstr>Basic RootKit Functionality</vt:lpstr>
      <vt:lpstr>Traditional Rootkit Tools</vt:lpstr>
      <vt:lpstr>LKM Rootkits</vt:lpstr>
      <vt:lpstr>LKM Rootkits</vt:lpstr>
      <vt:lpstr>WINDOWS Rootkits</vt:lpstr>
      <vt:lpstr>Incident Response Overview</vt:lpstr>
      <vt:lpstr>SANS in The Fight</vt:lpstr>
      <vt:lpstr>General Vulnerabilities</vt:lpstr>
      <vt:lpstr>Windows Vulnerabilities</vt:lpstr>
      <vt:lpstr>Unix Vulnerabilities</vt:lpstr>
      <vt:lpstr>Home User Guidelines</vt:lpstr>
      <vt:lpstr>The Worst Can Happen</vt:lpstr>
      <vt:lpstr>Goals of Incident Response</vt:lpstr>
      <vt:lpstr>Incident Response Methodology</vt:lpstr>
      <vt:lpstr>7 Components of Incident Response</vt:lpstr>
      <vt:lpstr>Detection</vt:lpstr>
      <vt:lpstr>Initial Critical Details</vt:lpstr>
      <vt:lpstr>INITIAL RESPONSE</vt:lpstr>
      <vt:lpstr>Response Strategy Formulation</vt:lpstr>
      <vt:lpstr>Factors for Strategy</vt:lpstr>
      <vt:lpstr>Common Incidents</vt:lpstr>
      <vt:lpstr>Investigation Stage</vt:lpstr>
      <vt:lpstr>Security Measure Implementation Stage</vt:lpstr>
      <vt:lpstr>Recovery/Reporting Process</vt:lpstr>
      <vt:lpstr>What Will You Do?</vt:lpstr>
      <vt:lpstr>Common Mistakes</vt:lpstr>
      <vt:lpstr>Common Mistakes</vt:lpstr>
    </vt:vector>
  </TitlesOfParts>
  <Company>UTSA Incident Response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Response</dc:title>
  <dc:subject>UTSA IS 6353: Lsn 6,  Basics of Incident Response</dc:subject>
  <dc:creator>Kaufman</dc:creator>
  <cp:lastModifiedBy>Robert Kaufman</cp:lastModifiedBy>
  <cp:revision>249</cp:revision>
  <cp:lastPrinted>2002-04-08T01:39:40Z</cp:lastPrinted>
  <dcterms:created xsi:type="dcterms:W3CDTF">2000-08-03T20:42:35Z</dcterms:created>
  <dcterms:modified xsi:type="dcterms:W3CDTF">2018-05-19T01:57:23Z</dcterms:modified>
</cp:coreProperties>
</file>